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Average" panose="020B0604020202020204" charset="0"/>
      <p:regular r:id="rId20"/>
    </p:embeddedFont>
    <p:embeddedFont>
      <p:font typeface="Lato" panose="020B0604020202020204" charset="0"/>
      <p:regular r:id="rId21"/>
      <p:bold r:id="rId22"/>
      <p:italic r:id="rId23"/>
      <p:boldItalic r:id="rId24"/>
    </p:embeddedFont>
    <p:embeddedFont>
      <p:font typeface="Montserrat" panose="020B0604020202020204" charset="0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e5957c33c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e5957c33c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e5957c33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e5957c33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e5957c33c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e5957c33c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87997393_0_1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87997393_0_1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e5957c33c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e5957c33c3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f87997393_0_1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f87997393_0_1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e5957c33c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e5957c33c3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e5957c33c3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e5957c33c3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5957c33c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5957c33c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e5957c33c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e5957c33c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e5957c33c3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e5957c33c3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e5957c33c3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e5957c33c3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 Comité Transporte </a:t>
            </a:r>
            <a:endParaRPr/>
          </a:p>
        </p:txBody>
      </p:sp>
      <p:sp>
        <p:nvSpPr>
          <p:cNvPr id="229" name="Google Shape;229;p17"/>
          <p:cNvSpPr txBox="1"/>
          <p:nvPr/>
        </p:nvSpPr>
        <p:spPr>
          <a:xfrm>
            <a:off x="4572000" y="3348325"/>
            <a:ext cx="3785400" cy="1046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2510719 - Lucía Alejandra Cabrera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1167216 – Danilo Alexander Sandoval Ovalle 1170917 – Walter Ulises Orozco Fuentes 1071317 - Luis Roberto Roldán Guzmán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25" y="1967750"/>
            <a:ext cx="3485624" cy="246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Instalación en la infraestructura del Comité</a:t>
            </a:r>
            <a:endParaRPr/>
          </a:p>
        </p:txBody>
      </p:sp>
      <p:sp>
        <p:nvSpPr>
          <p:cNvPr id="297" name="Google Shape;297;p26"/>
          <p:cNvSpPr txBox="1">
            <a:spLocks noGrp="1"/>
          </p:cNvSpPr>
          <p:nvPr>
            <p:ph type="body" idx="1"/>
          </p:nvPr>
        </p:nvSpPr>
        <p:spPr>
          <a:xfrm>
            <a:off x="4018025" y="1948550"/>
            <a:ext cx="4318500" cy="176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desarrollo de la instalación se llevará a cabo de forma remota, el objetivo de este punto es instalar el proyecto en la infraestructura del Comité para la utilización de este.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Capacitación al personal del Comité</a:t>
            </a:r>
            <a:endParaRPr/>
          </a:p>
        </p:txBody>
      </p:sp>
      <p:sp>
        <p:nvSpPr>
          <p:cNvPr id="303" name="Google Shape;303;p27"/>
          <p:cNvSpPr txBox="1">
            <a:spLocks noGrp="1"/>
          </p:cNvSpPr>
          <p:nvPr>
            <p:ph type="body" idx="1"/>
          </p:nvPr>
        </p:nvSpPr>
        <p:spPr>
          <a:xfrm>
            <a:off x="4018025" y="1948550"/>
            <a:ext cx="4318500" cy="176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 capacitaciones son el último punto en abordar, este punto tiene como objetivo dar conocimiento previo del uso del Software al grupo de personas que lo utilizaran, tanto a los usuarios de solicitud como clientes internos y los usuarios administrativos.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</a:t>
            </a:r>
            <a:endParaRPr/>
          </a:p>
        </p:txBody>
      </p:sp>
      <p:pic>
        <p:nvPicPr>
          <p:cNvPr id="309" name="Google Shape;30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0725" y="1415375"/>
            <a:ext cx="3428347" cy="2423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/>
              <a:t>NOTIFICACIONES</a:t>
            </a:r>
            <a:endParaRPr sz="2500"/>
          </a:p>
        </p:txBody>
      </p:sp>
      <p:sp>
        <p:nvSpPr>
          <p:cNvPr id="315" name="Google Shape;315;p29"/>
          <p:cNvSpPr txBox="1">
            <a:spLocks noGrp="1"/>
          </p:cNvSpPr>
          <p:nvPr>
            <p:ph type="title"/>
          </p:nvPr>
        </p:nvSpPr>
        <p:spPr>
          <a:xfrm>
            <a:off x="199873" y="1715342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dirty="0"/>
              <a:t>La funcionalidad también cuenta con el mensaje “Tiene viaje/s pendiente/s de autorizar”</a:t>
            </a:r>
            <a:endParaRPr dirty="0"/>
          </a:p>
        </p:txBody>
      </p:sp>
      <p:pic>
        <p:nvPicPr>
          <p:cNvPr id="2" name="Notificación 10 seg">
            <a:hlinkClick r:id="" action="ppaction://media"/>
            <a:extLst>
              <a:ext uri="{FF2B5EF4-FFF2-40B4-BE49-F238E27FC236}">
                <a16:creationId xmlns:a16="http://schemas.microsoft.com/office/drawing/2014/main" id="{EE3E1F7E-026E-4E2D-A535-71D0C9B157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02667" y="1304366"/>
            <a:ext cx="5670118" cy="31869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0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PLANIFICACIÓN</a:t>
            </a:r>
            <a:endParaRPr/>
          </a:p>
        </p:txBody>
      </p:sp>
      <p:pic>
        <p:nvPicPr>
          <p:cNvPr id="322" name="Google Shape;3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2475" y="1359775"/>
            <a:ext cx="3428347" cy="2423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Planificación del proyecto</a:t>
            </a:r>
            <a:endParaRPr/>
          </a:p>
        </p:txBody>
      </p:sp>
      <p:sp>
        <p:nvSpPr>
          <p:cNvPr id="328" name="Google Shape;328;p31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Semana del 9 al 13 de Agosto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9" name="Google Shape;329;p31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16 al 20 de Agosto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31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23 al 27 de Agosto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31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30 al 3 de Septiembre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31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6 al 10 de Septiembre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3" name="Google Shape;333;p31"/>
          <p:cNvSpPr txBox="1"/>
          <p:nvPr/>
        </p:nvSpPr>
        <p:spPr>
          <a:xfrm>
            <a:off x="1158086" y="2928564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Sprint 1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" name="Google Shape;334;p31"/>
          <p:cNvSpPr txBox="1"/>
          <p:nvPr/>
        </p:nvSpPr>
        <p:spPr>
          <a:xfrm>
            <a:off x="2302396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2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31"/>
          <p:cNvSpPr txBox="1"/>
          <p:nvPr/>
        </p:nvSpPr>
        <p:spPr>
          <a:xfrm>
            <a:off x="3438904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3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p31"/>
          <p:cNvSpPr txBox="1"/>
          <p:nvPr/>
        </p:nvSpPr>
        <p:spPr>
          <a:xfrm>
            <a:off x="4572659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4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Google Shape;337;p31"/>
          <p:cNvSpPr txBox="1"/>
          <p:nvPr/>
        </p:nvSpPr>
        <p:spPr>
          <a:xfrm>
            <a:off x="5703047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5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31"/>
          <p:cNvSpPr txBox="1"/>
          <p:nvPr/>
        </p:nvSpPr>
        <p:spPr>
          <a:xfrm>
            <a:off x="6837184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6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Google Shape;339;p31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13 al 17 de Septiembre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0" name="Google Shape;340;p31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1" name="Google Shape;341;p31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42" name="Google Shape;342;p31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43" name="Google Shape;343;p31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4" name="Google Shape;344;p31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5" name="Google Shape;345;p31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46" name="Google Shape;346;p31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7" name="Google Shape;347;p31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48" name="Google Shape;348;p31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49" name="Google Shape;349;p31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0" name="Google Shape;350;p31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51" name="Google Shape;351;p31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52" name="Google Shape;352;p31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4E556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3" name="Google Shape;353;p31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54" name="Google Shape;354;p31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55" name="Google Shape;355;p31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4E556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6" name="Google Shape;356;p31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57" name="Google Shape;357;p31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58" name="Google Shape;358;p31"/>
          <p:cNvSpPr txBox="1"/>
          <p:nvPr/>
        </p:nvSpPr>
        <p:spPr>
          <a:xfrm>
            <a:off x="1195078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AGO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31"/>
          <p:cNvSpPr txBox="1"/>
          <p:nvPr/>
        </p:nvSpPr>
        <p:spPr>
          <a:xfrm>
            <a:off x="227560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AGO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31"/>
          <p:cNvSpPr txBox="1"/>
          <p:nvPr/>
        </p:nvSpPr>
        <p:spPr>
          <a:xfrm>
            <a:off x="3412146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AGO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31"/>
          <p:cNvSpPr txBox="1"/>
          <p:nvPr/>
        </p:nvSpPr>
        <p:spPr>
          <a:xfrm>
            <a:off x="448254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AGO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31"/>
          <p:cNvSpPr txBox="1"/>
          <p:nvPr/>
        </p:nvSpPr>
        <p:spPr>
          <a:xfrm>
            <a:off x="558495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SEP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31"/>
          <p:cNvSpPr txBox="1"/>
          <p:nvPr/>
        </p:nvSpPr>
        <p:spPr>
          <a:xfrm>
            <a:off x="6662762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SEP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31"/>
          <p:cNvSpPr txBox="1"/>
          <p:nvPr/>
        </p:nvSpPr>
        <p:spPr>
          <a:xfrm>
            <a:off x="1124325" y="2299450"/>
            <a:ext cx="8424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Notificaciones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5" name="Google Shape;365;p31"/>
          <p:cNvSpPr txBox="1"/>
          <p:nvPr/>
        </p:nvSpPr>
        <p:spPr>
          <a:xfrm>
            <a:off x="2275600" y="2299438"/>
            <a:ext cx="8424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Notificaciones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31"/>
          <p:cNvSpPr txBox="1"/>
          <p:nvPr/>
        </p:nvSpPr>
        <p:spPr>
          <a:xfrm>
            <a:off x="3426875" y="2299438"/>
            <a:ext cx="8424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Notificaciones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31"/>
          <p:cNvSpPr txBox="1"/>
          <p:nvPr/>
        </p:nvSpPr>
        <p:spPr>
          <a:xfrm>
            <a:off x="4507475" y="2299450"/>
            <a:ext cx="8424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Notificaciones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31"/>
          <p:cNvSpPr txBox="1"/>
          <p:nvPr/>
        </p:nvSpPr>
        <p:spPr>
          <a:xfrm>
            <a:off x="5588075" y="2299450"/>
            <a:ext cx="8424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Notificaciones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9" name="Google Shape;369;p31"/>
          <p:cNvSpPr txBox="1"/>
          <p:nvPr/>
        </p:nvSpPr>
        <p:spPr>
          <a:xfrm>
            <a:off x="6668675" y="2299450"/>
            <a:ext cx="7446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Planificación del proyecto</a:t>
            </a:r>
            <a:endParaRPr/>
          </a:p>
        </p:txBody>
      </p:sp>
      <p:sp>
        <p:nvSpPr>
          <p:cNvPr id="375" name="Google Shape;375;p32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Semana del 20 al 24 de Septiembre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32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27 de Septiembre al 1 de Octubre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32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4 al 8 de Octubre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32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11 al 15 de Octubre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32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18 al 22 de Octubre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0" name="Google Shape;380;p32"/>
          <p:cNvSpPr txBox="1"/>
          <p:nvPr/>
        </p:nvSpPr>
        <p:spPr>
          <a:xfrm>
            <a:off x="1158086" y="2928564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Sprint 7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32"/>
          <p:cNvSpPr txBox="1"/>
          <p:nvPr/>
        </p:nvSpPr>
        <p:spPr>
          <a:xfrm>
            <a:off x="2302396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8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32"/>
          <p:cNvSpPr txBox="1"/>
          <p:nvPr/>
        </p:nvSpPr>
        <p:spPr>
          <a:xfrm>
            <a:off x="3438904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9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32"/>
          <p:cNvSpPr txBox="1"/>
          <p:nvPr/>
        </p:nvSpPr>
        <p:spPr>
          <a:xfrm>
            <a:off x="4572659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10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4" name="Google Shape;384;p32"/>
          <p:cNvSpPr txBox="1"/>
          <p:nvPr/>
        </p:nvSpPr>
        <p:spPr>
          <a:xfrm>
            <a:off x="5703047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11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32"/>
          <p:cNvSpPr txBox="1"/>
          <p:nvPr/>
        </p:nvSpPr>
        <p:spPr>
          <a:xfrm>
            <a:off x="6837184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12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6" name="Google Shape;386;p32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25 al 29 de Octubre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87" name="Google Shape;387;p32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4E556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8" name="Google Shape;388;p32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89" name="Google Shape;389;p32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90" name="Google Shape;390;p32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4E556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1" name="Google Shape;391;p32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92" name="Google Shape;392;p32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93" name="Google Shape;393;p32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4" name="Google Shape;394;p32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95" name="Google Shape;395;p32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96" name="Google Shape;396;p32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2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98" name="Google Shape;398;p32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99" name="Google Shape;399;p32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0" name="Google Shape;400;p32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401" name="Google Shape;401;p32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402" name="Google Shape;402;p32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3" name="Google Shape;403;p32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404" name="Google Shape;404;p32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405" name="Google Shape;405;p32"/>
          <p:cNvSpPr txBox="1"/>
          <p:nvPr/>
        </p:nvSpPr>
        <p:spPr>
          <a:xfrm>
            <a:off x="1195078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SEP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6" name="Google Shape;406;p32"/>
          <p:cNvSpPr txBox="1"/>
          <p:nvPr/>
        </p:nvSpPr>
        <p:spPr>
          <a:xfrm>
            <a:off x="2174875" y="1900925"/>
            <a:ext cx="6390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SEP/OCT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7" name="Google Shape;407;p32"/>
          <p:cNvSpPr txBox="1"/>
          <p:nvPr/>
        </p:nvSpPr>
        <p:spPr>
          <a:xfrm>
            <a:off x="3412146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OCT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8" name="Google Shape;408;p32"/>
          <p:cNvSpPr txBox="1"/>
          <p:nvPr/>
        </p:nvSpPr>
        <p:spPr>
          <a:xfrm>
            <a:off x="448254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OCT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p32"/>
          <p:cNvSpPr txBox="1"/>
          <p:nvPr/>
        </p:nvSpPr>
        <p:spPr>
          <a:xfrm>
            <a:off x="558495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OCT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0" name="Google Shape;410;p32"/>
          <p:cNvSpPr txBox="1"/>
          <p:nvPr/>
        </p:nvSpPr>
        <p:spPr>
          <a:xfrm>
            <a:off x="6662762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OCT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1" name="Google Shape;411;p32"/>
          <p:cNvSpPr txBox="1"/>
          <p:nvPr/>
        </p:nvSpPr>
        <p:spPr>
          <a:xfrm>
            <a:off x="6668675" y="2299450"/>
            <a:ext cx="7446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2" name="Google Shape;412;p32"/>
          <p:cNvSpPr txBox="1"/>
          <p:nvPr/>
        </p:nvSpPr>
        <p:spPr>
          <a:xfrm>
            <a:off x="5584950" y="2299450"/>
            <a:ext cx="7446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3" name="Google Shape;413;p32"/>
          <p:cNvSpPr txBox="1"/>
          <p:nvPr/>
        </p:nvSpPr>
        <p:spPr>
          <a:xfrm>
            <a:off x="4444650" y="2299450"/>
            <a:ext cx="7446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4" name="Google Shape;414;p32"/>
          <p:cNvSpPr txBox="1"/>
          <p:nvPr/>
        </p:nvSpPr>
        <p:spPr>
          <a:xfrm>
            <a:off x="3348537" y="2299450"/>
            <a:ext cx="7446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5" name="Google Shape;415;p32"/>
          <p:cNvSpPr txBox="1"/>
          <p:nvPr/>
        </p:nvSpPr>
        <p:spPr>
          <a:xfrm>
            <a:off x="2252400" y="2299450"/>
            <a:ext cx="7446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6" name="Google Shape;416;p32"/>
          <p:cNvSpPr txBox="1"/>
          <p:nvPr/>
        </p:nvSpPr>
        <p:spPr>
          <a:xfrm>
            <a:off x="1195075" y="2299450"/>
            <a:ext cx="7446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Planificación del proyecto</a:t>
            </a:r>
            <a:endParaRPr/>
          </a:p>
        </p:txBody>
      </p:sp>
      <p:sp>
        <p:nvSpPr>
          <p:cNvPr id="422" name="Google Shape;422;p33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Semana del 1 al 5 de Noviembre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3" name="Google Shape;423;p33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8 al 12 de Noviembre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4" name="Google Shape;424;p33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Semana del 6 al 10 de Septiembre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33"/>
          <p:cNvSpPr txBox="1"/>
          <p:nvPr/>
        </p:nvSpPr>
        <p:spPr>
          <a:xfrm>
            <a:off x="1158086" y="2928564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Sprint 13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6" name="Google Shape;426;p33"/>
          <p:cNvSpPr txBox="1"/>
          <p:nvPr/>
        </p:nvSpPr>
        <p:spPr>
          <a:xfrm>
            <a:off x="3438904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14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" name="Google Shape;427;p33"/>
          <p:cNvSpPr txBox="1"/>
          <p:nvPr/>
        </p:nvSpPr>
        <p:spPr>
          <a:xfrm>
            <a:off x="5703047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15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28" name="Google Shape;428;p33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4E556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9" name="Google Shape;429;p33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430" name="Google Shape;430;p33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431" name="Google Shape;431;p33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4E556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2" name="Google Shape;432;p33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433" name="Google Shape;433;p33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434" name="Google Shape;434;p33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4E556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5" name="Google Shape;435;p33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436" name="Google Shape;436;p33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rgbClr val="4E5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437" name="Google Shape;437;p33"/>
          <p:cNvSpPr txBox="1"/>
          <p:nvPr/>
        </p:nvSpPr>
        <p:spPr>
          <a:xfrm>
            <a:off x="1195078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NOV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8" name="Google Shape;438;p33"/>
          <p:cNvSpPr txBox="1"/>
          <p:nvPr/>
        </p:nvSpPr>
        <p:spPr>
          <a:xfrm>
            <a:off x="3412146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NOV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" name="Google Shape;439;p33"/>
          <p:cNvSpPr txBox="1"/>
          <p:nvPr/>
        </p:nvSpPr>
        <p:spPr>
          <a:xfrm>
            <a:off x="558495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NOV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" name="Google Shape;440;p33"/>
          <p:cNvSpPr txBox="1"/>
          <p:nvPr/>
        </p:nvSpPr>
        <p:spPr>
          <a:xfrm>
            <a:off x="1124325" y="2299450"/>
            <a:ext cx="8424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1" name="Google Shape;441;p33"/>
          <p:cNvSpPr txBox="1"/>
          <p:nvPr/>
        </p:nvSpPr>
        <p:spPr>
          <a:xfrm>
            <a:off x="3426875" y="2299438"/>
            <a:ext cx="8424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Capacitación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" name="Google Shape;442;p33"/>
          <p:cNvSpPr txBox="1"/>
          <p:nvPr/>
        </p:nvSpPr>
        <p:spPr>
          <a:xfrm>
            <a:off x="5412450" y="2299450"/>
            <a:ext cx="10179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Reunión de Cierre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PRESENTACIÓN DE LA PROPUESTA</a:t>
            </a:r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0175" y="1415375"/>
            <a:ext cx="3428347" cy="2423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/>
        </p:nvSpPr>
        <p:spPr>
          <a:xfrm>
            <a:off x="1297500" y="1132625"/>
            <a:ext cx="70389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3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1294300" y="2064600"/>
            <a:ext cx="3018300" cy="24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Análisis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Objetivos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Diseño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Planificación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</a:t>
            </a:r>
            <a:endParaRPr/>
          </a:p>
        </p:txBody>
      </p:sp>
      <p:pic>
        <p:nvPicPr>
          <p:cNvPr id="248" name="Google Shape;2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5500" y="1415375"/>
            <a:ext cx="3428347" cy="2423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8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Situación Actual</a:t>
            </a:r>
            <a:endParaRPr/>
          </a:p>
        </p:txBody>
      </p:sp>
      <p:sp>
        <p:nvSpPr>
          <p:cNvPr id="254" name="Google Shape;254;p21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latin typeface="Arial"/>
                <a:ea typeface="Arial"/>
                <a:cs typeface="Arial"/>
                <a:sym typeface="Arial"/>
              </a:rPr>
              <a:t>En el Benemérito Comité Pro-Ciegos y Sordos de Guatemala, actualmente se trabajan las solicitudes de vehículos de manera manual, es decir, todas las solicitudes se llenan a papel y se van apilando en carpetas. No se cuenta con ningún tipo de base de datos. Se desea implementar un sistema informático que reemplace los procesos manuales y, a la vez, ayude a que los procesos sean más eficientes.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5" name="Google Shape;255;p21" descr="offset_comp_267026.jpg"/>
          <p:cNvPicPr preferRelativeResize="0"/>
          <p:nvPr/>
        </p:nvPicPr>
        <p:blipFill rotWithShape="1">
          <a:blip r:embed="rId3">
            <a:alphaModFix/>
          </a:blip>
          <a:srcRect l="39740" t="41470" r="17180" b="-6208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56" name="Google Shape;256;p21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57" name="Google Shape;257;p21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5" t="16463" r="30743" b="15476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58" name="Google Shape;258;p21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8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Descripción del Sistema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2"/>
          <p:cNvSpPr txBox="1">
            <a:spLocks noGrp="1"/>
          </p:cNvSpPr>
          <p:nvPr>
            <p:ph type="body" idx="1"/>
          </p:nvPr>
        </p:nvSpPr>
        <p:spPr>
          <a:xfrm>
            <a:off x="1297500" y="1710325"/>
            <a:ext cx="3798900" cy="27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>
                <a:latin typeface="Arial"/>
                <a:ea typeface="Arial"/>
                <a:cs typeface="Arial"/>
                <a:sym typeface="Arial"/>
              </a:rPr>
              <a:t>Disponer de una aplicación web que se presente a la administración y personal para el control de los vehículos que el comité posee, de manera que se conozca el estado de cada vehículo y la disponibilidad del mismo para realizar viajes. Esta aplicación también permitirá gestionar el transporte de personas u objetos de acuerdo a la disponibilidad de los vehículos y autorizaciones de las entidades correspondientes. 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1200"/>
              </a:spcBef>
              <a:spcAft>
                <a:spcPts val="1600"/>
              </a:spcAft>
              <a:buNone/>
            </a:pP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p22" descr="offset_comp_267026.jpg"/>
          <p:cNvPicPr preferRelativeResize="0"/>
          <p:nvPr/>
        </p:nvPicPr>
        <p:blipFill rotWithShape="1">
          <a:blip r:embed="rId3">
            <a:alphaModFix/>
          </a:blip>
          <a:srcRect l="39740" t="41470" r="17180" b="-6208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6" name="Google Shape;266;p22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7" name="Google Shape;267;p22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5" t="16463" r="30743" b="15476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68" name="Google Shape;268;p22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pic>
        <p:nvPicPr>
          <p:cNvPr id="274" name="Google Shape;2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4700" y="1359775"/>
            <a:ext cx="3428347" cy="2423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sp>
        <p:nvSpPr>
          <p:cNvPr id="280" name="Google Shape;280;p24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81" name="Google Shape;281;p24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Desarrollo de la funcionalidad del componente de notificaciones en el proyecto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82" name="Google Shape;282;p24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83" name="Google Shape;283;p24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Instalación en la infraestructura del Comité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84" name="Google Shape;284;p24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5" name="Google Shape;285;p24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Capacitación al personal del Comité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Desarrollo de la funcionalidad del componente de notificaciones en el proyecto</a:t>
            </a:r>
            <a:endParaRPr/>
          </a:p>
        </p:txBody>
      </p:sp>
      <p:sp>
        <p:nvSpPr>
          <p:cNvPr id="291" name="Google Shape;291;p25"/>
          <p:cNvSpPr txBox="1">
            <a:spLocks noGrp="1"/>
          </p:cNvSpPr>
          <p:nvPr>
            <p:ph type="body" idx="1"/>
          </p:nvPr>
        </p:nvSpPr>
        <p:spPr>
          <a:xfrm>
            <a:off x="4018025" y="2177150"/>
            <a:ext cx="4318500" cy="176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desarrollo de este punto se llevará a cabo a partir de la aplicación web, su funcionalidad como tal es enviar una notificación de forma intermitente a los usuarios administrativos para solicitar su autorización.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549</Words>
  <Application>Microsoft Office PowerPoint</Application>
  <PresentationFormat>Presentación en pantalla (16:9)</PresentationFormat>
  <Paragraphs>100</Paragraphs>
  <Slides>17</Slides>
  <Notes>17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3" baseType="lpstr">
      <vt:lpstr>Arial</vt:lpstr>
      <vt:lpstr>Roboto</vt:lpstr>
      <vt:lpstr>Average</vt:lpstr>
      <vt:lpstr>Montserrat</vt:lpstr>
      <vt:lpstr>Lato</vt:lpstr>
      <vt:lpstr>Focus</vt:lpstr>
      <vt:lpstr>Proyecto Comité Transporte </vt:lpstr>
      <vt:lpstr>PRESENTACIÓN DE LA PROPUESTA</vt:lpstr>
      <vt:lpstr>Presentación de PowerPoint</vt:lpstr>
      <vt:lpstr>ANÁLISIS</vt:lpstr>
      <vt:lpstr>Situación Actual</vt:lpstr>
      <vt:lpstr>Descripción del Sistema </vt:lpstr>
      <vt:lpstr>OBJETIVOS</vt:lpstr>
      <vt:lpstr>OBJETIVOS</vt:lpstr>
      <vt:lpstr>Desarrollo de la funcionalidad del componente de notificaciones en el proyecto</vt:lpstr>
      <vt:lpstr>Instalación en la infraestructura del Comité</vt:lpstr>
      <vt:lpstr>Capacitación al personal del Comité</vt:lpstr>
      <vt:lpstr>DISEÑO</vt:lpstr>
      <vt:lpstr>NOTIFICACIONES</vt:lpstr>
      <vt:lpstr>PLANIFICACIÓN</vt:lpstr>
      <vt:lpstr>Planificación del proyecto</vt:lpstr>
      <vt:lpstr>Planificación del proyecto</vt:lpstr>
      <vt:lpstr>Planificación del proyecto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Comité Transporte </dc:title>
  <cp:lastModifiedBy>Hichi Roldán</cp:lastModifiedBy>
  <cp:revision>1</cp:revision>
  <dcterms:modified xsi:type="dcterms:W3CDTF">2021-07-17T05:10:05Z</dcterms:modified>
</cp:coreProperties>
</file>